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28" r:id="rId3"/>
    <p:sldId id="356" r:id="rId4"/>
    <p:sldId id="336" r:id="rId5"/>
    <p:sldId id="357" r:id="rId6"/>
    <p:sldId id="364" r:id="rId7"/>
    <p:sldId id="389" r:id="rId8"/>
    <p:sldId id="330" r:id="rId9"/>
    <p:sldId id="358" r:id="rId10"/>
    <p:sldId id="271" r:id="rId11"/>
    <p:sldId id="386" r:id="rId12"/>
    <p:sldId id="361" r:id="rId13"/>
    <p:sldId id="382" r:id="rId14"/>
    <p:sldId id="383" r:id="rId15"/>
    <p:sldId id="391" r:id="rId16"/>
    <p:sldId id="390" r:id="rId17"/>
    <p:sldId id="352" r:id="rId18"/>
    <p:sldId id="392" r:id="rId19"/>
    <p:sldId id="354" r:id="rId20"/>
    <p:sldId id="355" r:id="rId21"/>
    <p:sldId id="387" r:id="rId22"/>
    <p:sldId id="362" r:id="rId23"/>
    <p:sldId id="349" r:id="rId24"/>
    <p:sldId id="339" r:id="rId25"/>
    <p:sldId id="381" r:id="rId26"/>
    <p:sldId id="257" r:id="rId27"/>
    <p:sldId id="388" r:id="rId28"/>
    <p:sldId id="331" r:id="rId29"/>
    <p:sldId id="34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, Fei" initials="SF" lastIdx="1" clrIdx="0">
    <p:extLst>
      <p:ext uri="{19B8F6BF-5375-455C-9EA6-DF929625EA0E}">
        <p15:presenceInfo xmlns:p15="http://schemas.microsoft.com/office/powerpoint/2012/main" userId="Sun, F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3A"/>
    <a:srgbClr val="18453B"/>
    <a:srgbClr val="88B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88837" autoAdjust="0"/>
  </p:normalViewPr>
  <p:slideViewPr>
    <p:cSldViewPr snapToGrid="0">
      <p:cViewPr varScale="1">
        <p:scale>
          <a:sx n="95" d="100"/>
          <a:sy n="95" d="100"/>
        </p:scale>
        <p:origin x="1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100E-D2C5-4D12-9826-A84E2AB1471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34A5-817F-44B5-883C-1710966C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3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z-journals.onlinelibrary.wiley.com/doi/epdf/10.1002/alz.1301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an expert.  Contribute to the knowledge building.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34A5-817F-44B5-883C-1710966C7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2023 Alzheimer's disease facts and figures (wiley.com)</a:t>
            </a:r>
            <a:r>
              <a:rPr lang="en-US" dirty="0"/>
              <a:t> 5.4% of total government suspense. Agriculture.  Higher than  45% of Medicare expense.  ¼ of the social security expenses. 55.7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34A5-817F-44B5-883C-1710966C7D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34A5-817F-44B5-883C-1710966C7D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34A5-817F-44B5-883C-1710966C7D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9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28df575cb1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28df575cb1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Nuts is healthy for your brain; by Omega-3 fatty acids, </a:t>
            </a:r>
            <a:r>
              <a:rPr lang="zh-CN" altLang="en-US" dirty="0"/>
              <a:t>（</a:t>
            </a:r>
            <a:r>
              <a:rPr lang="en-US" altLang="zh-CN" dirty="0"/>
              <a:t>noun saturated</a:t>
            </a:r>
            <a:r>
              <a:rPr lang="zh-CN" altLang="en-US" dirty="0"/>
              <a:t>）</a:t>
            </a:r>
            <a:r>
              <a:rPr lang="en-US" dirty="0"/>
              <a:t> vitamins, minerals and antioxidants.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34A5-817F-44B5-883C-1710966C7D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5D8FD7-50FB-42C8-B0F2-6C4EDC5C3B8E}"/>
              </a:ext>
            </a:extLst>
          </p:cNvPr>
          <p:cNvSpPr/>
          <p:nvPr userDrawn="1"/>
        </p:nvSpPr>
        <p:spPr>
          <a:xfrm>
            <a:off x="1" y="0"/>
            <a:ext cx="9144000" cy="6002088"/>
          </a:xfrm>
          <a:prstGeom prst="rect">
            <a:avLst/>
          </a:prstGeom>
          <a:solidFill>
            <a:srgbClr val="184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4"/>
          <a:stretch/>
        </p:blipFill>
        <p:spPr>
          <a:xfrm>
            <a:off x="3081391" y="1228436"/>
            <a:ext cx="5861380" cy="477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120412"/>
            <a:ext cx="4466287" cy="602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47D19-361C-4AF1-A432-6AF23D2E02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3" y="6146415"/>
            <a:ext cx="2460331" cy="5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83" y="1177549"/>
            <a:ext cx="4242863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83" y="3584650"/>
            <a:ext cx="4072535" cy="1722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780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8966" y="927689"/>
            <a:ext cx="4327407" cy="5930311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60225" y="927688"/>
            <a:ext cx="4674809" cy="2900011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4460225" y="3978891"/>
            <a:ext cx="4674810" cy="2879109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14DB28-BDDF-4B2D-9CE9-C32C6BCD5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5604" y="927689"/>
            <a:ext cx="9169604" cy="593031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3F2C2-365B-4A25-BB5F-06CBC00561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9639" cy="6858000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79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4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9BCF6F-E844-4DA4-8E9C-FEB1FE867835}"/>
              </a:ext>
            </a:extLst>
          </p:cNvPr>
          <p:cNvSpPr/>
          <p:nvPr userDrawn="1"/>
        </p:nvSpPr>
        <p:spPr>
          <a:xfrm>
            <a:off x="3282748" y="6537040"/>
            <a:ext cx="47295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spc="300" dirty="0">
                <a:solidFill>
                  <a:srgbClr val="18453B"/>
                </a:solidFill>
                <a:latin typeface="Arial"/>
                <a:cs typeface="Arial"/>
              </a:rPr>
              <a:t>SOCIALSCIENCE.MSU.EDU</a:t>
            </a:r>
            <a:endParaRPr lang="en-US" sz="900" b="1" spc="300" dirty="0">
              <a:solidFill>
                <a:srgbClr val="18453B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3E514E-7B32-4979-B940-30CAF9609B75}"/>
              </a:ext>
            </a:extLst>
          </p:cNvPr>
          <p:cNvSpPr/>
          <p:nvPr userDrawn="1"/>
        </p:nvSpPr>
        <p:spPr>
          <a:xfrm>
            <a:off x="8146096" y="6512410"/>
            <a:ext cx="1039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pc="300" dirty="0">
                <a:solidFill>
                  <a:srgbClr val="18453B"/>
                </a:solidFill>
                <a:latin typeface="Arial"/>
                <a:cs typeface="Arial"/>
              </a:rPr>
              <a:t>2018</a:t>
            </a:r>
            <a:endParaRPr lang="en-US" sz="1400" b="1" spc="300" dirty="0">
              <a:solidFill>
                <a:srgbClr val="18453B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A40EFC-0F9B-4CF6-A50A-2F3CBCCBC51C}"/>
              </a:ext>
            </a:extLst>
          </p:cNvPr>
          <p:cNvCxnSpPr/>
          <p:nvPr userDrawn="1"/>
        </p:nvCxnSpPr>
        <p:spPr>
          <a:xfrm>
            <a:off x="8155149" y="6512412"/>
            <a:ext cx="0" cy="345588"/>
          </a:xfrm>
          <a:prstGeom prst="line">
            <a:avLst/>
          </a:prstGeom>
          <a:ln w="19050">
            <a:solidFill>
              <a:srgbClr val="095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D8FD7-50FB-42C8-B0F2-6C4EDC5C3B8E}"/>
              </a:ext>
            </a:extLst>
          </p:cNvPr>
          <p:cNvSpPr/>
          <p:nvPr userDrawn="1"/>
        </p:nvSpPr>
        <p:spPr>
          <a:xfrm>
            <a:off x="1" y="0"/>
            <a:ext cx="9144000" cy="6002088"/>
          </a:xfrm>
          <a:prstGeom prst="rect">
            <a:avLst/>
          </a:prstGeom>
          <a:solidFill>
            <a:srgbClr val="184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63F48C-7EDF-4360-91CD-E01D4F2DA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97" y="2734921"/>
            <a:ext cx="5789159" cy="614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893CB3-1401-4BAA-8E89-FDDA64DC53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7" y="6154313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D8FD7-50FB-42C8-B0F2-6C4EDC5C3B8E}"/>
              </a:ext>
            </a:extLst>
          </p:cNvPr>
          <p:cNvSpPr/>
          <p:nvPr userDrawn="1"/>
        </p:nvSpPr>
        <p:spPr>
          <a:xfrm>
            <a:off x="1" y="0"/>
            <a:ext cx="9144000" cy="6002088"/>
          </a:xfrm>
          <a:prstGeom prst="rect">
            <a:avLst/>
          </a:prstGeom>
          <a:solidFill>
            <a:srgbClr val="184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120412"/>
            <a:ext cx="4466287" cy="602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A316E-7AF5-4016-9E62-ED834F273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7" y="6154313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7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3B23E5-03F6-4E72-8CA6-2E272A12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91" y="199641"/>
            <a:ext cx="6330754" cy="65635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5D8FD7-50FB-42C8-B0F2-6C4EDC5C3B8E}"/>
              </a:ext>
            </a:extLst>
          </p:cNvPr>
          <p:cNvSpPr/>
          <p:nvPr userDrawn="1"/>
        </p:nvSpPr>
        <p:spPr>
          <a:xfrm flipV="1">
            <a:off x="0" y="6002088"/>
            <a:ext cx="9144000" cy="872744"/>
          </a:xfrm>
          <a:prstGeom prst="rect">
            <a:avLst/>
          </a:prstGeom>
          <a:solidFill>
            <a:srgbClr val="184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0FEB69-CF31-41CD-BDDC-DECF06FB1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5" y="6175660"/>
            <a:ext cx="4948724" cy="52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2BAC5B-C1D8-45CB-83AC-7FB67081EC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6" y="6155113"/>
            <a:ext cx="2551364" cy="608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920" y="2653798"/>
            <a:ext cx="5398590" cy="2102092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>
                <a:solidFill>
                  <a:srgbClr val="0950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423" y="2131016"/>
            <a:ext cx="4942033" cy="565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600" cap="all" baseline="0">
                <a:solidFill>
                  <a:srgbClr val="0950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4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8526" y="1368212"/>
            <a:ext cx="82296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526" y="2372009"/>
            <a:ext cx="8229600" cy="4354672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latin typeface="+mn-lt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8527" y="1044575"/>
            <a:ext cx="822971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1561D6-AB58-499F-8C50-15071D869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8526" y="1368212"/>
            <a:ext cx="496989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526" y="2372009"/>
            <a:ext cx="4969890" cy="4354672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latin typeface="+mn-lt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8527" y="1044575"/>
            <a:ext cx="496988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AD3985-BEF1-41FA-A193-A94C928DD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r="28504"/>
          <a:stretch/>
        </p:blipFill>
        <p:spPr>
          <a:xfrm>
            <a:off x="5809130" y="836147"/>
            <a:ext cx="3334870" cy="602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914950" y="2405773"/>
            <a:ext cx="3094579" cy="4354672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F60F42-B4DD-4F0E-AE45-D28CE3DF7B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526" y="2390115"/>
            <a:ext cx="8229600" cy="433656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8526" y="1368212"/>
            <a:ext cx="82296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8527" y="1044575"/>
            <a:ext cx="822971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895D50-1EB1-47A3-AC8A-BD64953FE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526" y="2390115"/>
            <a:ext cx="3946848" cy="433656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8526" y="1368212"/>
            <a:ext cx="82296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8527" y="1044575"/>
            <a:ext cx="822971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71278" y="2390114"/>
            <a:ext cx="3946848" cy="433656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9934B-5CC2-40D2-BA57-B68B2BDA7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9246" y="916061"/>
            <a:ext cx="4070309" cy="1483694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246" y="2497872"/>
            <a:ext cx="407031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latin typeface="+mn-lt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00613" y="916061"/>
            <a:ext cx="4252912" cy="59419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4EE789-4FED-429F-B8AC-355AC0C0C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9246" y="916061"/>
            <a:ext cx="4070309" cy="1483694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246" y="2497872"/>
            <a:ext cx="407031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4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00613" y="916061"/>
            <a:ext cx="4252912" cy="59419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CEF7DF-D3B4-4F0A-A03D-E6677CD957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8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18473" y="0"/>
            <a:ext cx="916247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18474" y="773413"/>
            <a:ext cx="9162473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DC1B0-C0D8-47CA-9543-584BA076DE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" y="103701"/>
            <a:ext cx="2460331" cy="5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6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76" r:id="rId4"/>
    <p:sldLayoutId id="2147483663" r:id="rId5"/>
    <p:sldLayoutId id="2147483675" r:id="rId6"/>
    <p:sldLayoutId id="2147483664" r:id="rId7"/>
    <p:sldLayoutId id="2147483673" r:id="rId8"/>
    <p:sldLayoutId id="2147483665" r:id="rId9"/>
    <p:sldLayoutId id="2147483666" r:id="rId10"/>
    <p:sldLayoutId id="2147483668" r:id="rId11"/>
    <p:sldLayoutId id="2147483670" r:id="rId12"/>
    <p:sldLayoutId id="2147483667" r:id="rId13"/>
    <p:sldLayoutId id="2147483672" r:id="rId14"/>
    <p:sldLayoutId id="2147483677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XhgX_3oaVc?t=5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XhgX_3oaVc?t=270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oa.org/caregiver-suppor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idementiacoalition.org/resourc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unfei@msu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63" y="965276"/>
            <a:ext cx="8681674" cy="4775383"/>
          </a:xfrm>
        </p:spPr>
        <p:txBody>
          <a:bodyPr/>
          <a:lstStyle/>
          <a:p>
            <a:pPr algn="ctr"/>
            <a:r>
              <a:rPr lang="en-US" sz="2400" dirty="0"/>
              <a:t>Supporting Dementia Family Caregiving: Through A Strengths-based Cultural Perspective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Fei Sun (Ph.D., MSW)</a:t>
            </a:r>
            <a:br>
              <a:rPr lang="en-US" sz="2000" dirty="0"/>
            </a:br>
            <a:r>
              <a:rPr lang="en-US" sz="2000" dirty="0"/>
              <a:t>School of Social Work</a:t>
            </a:r>
            <a:br>
              <a:rPr lang="en-US" sz="2000" dirty="0"/>
            </a:br>
            <a:r>
              <a:rPr lang="en-US" sz="2000" dirty="0"/>
              <a:t>Michigan State University</a:t>
            </a:r>
            <a:br>
              <a:rPr lang="en-US" sz="2000" dirty="0"/>
            </a:br>
            <a:r>
              <a:rPr lang="en-US" sz="2000" dirty="0"/>
              <a:t>Town and Gown 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April 11,  2023</a:t>
            </a:r>
          </a:p>
        </p:txBody>
      </p:sp>
    </p:spTree>
    <p:extLst>
      <p:ext uri="{BB962C8B-B14F-4D97-AF65-F5344CB8AC3E}">
        <p14:creationId xmlns:p14="http://schemas.microsoft.com/office/powerpoint/2010/main" val="367168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83BB73F4-FCE1-4AD1-A874-F9F4886A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634328"/>
            <a:ext cx="4274344" cy="28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1D01F3-6BDE-4D0A-B25F-3831E9C7A0C2}"/>
              </a:ext>
            </a:extLst>
          </p:cNvPr>
          <p:cNvSpPr/>
          <p:nvPr/>
        </p:nvSpPr>
        <p:spPr>
          <a:xfrm>
            <a:off x="1547055" y="4496719"/>
            <a:ext cx="2040731" cy="11291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iccn_08_14_11 by Lansing State Journal - Issuu">
            <a:extLst>
              <a:ext uri="{FF2B5EF4-FFF2-40B4-BE49-F238E27FC236}">
                <a16:creationId xmlns:a16="http://schemas.microsoft.com/office/drawing/2014/main" id="{99CEB892-D990-A0A2-C6CC-6D71EA3F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20" y="489292"/>
            <a:ext cx="4162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B4B0E1-7344-2033-66F1-911E9515640E}"/>
              </a:ext>
            </a:extLst>
          </p:cNvPr>
          <p:cNvSpPr/>
          <p:nvPr/>
        </p:nvSpPr>
        <p:spPr>
          <a:xfrm>
            <a:off x="6257925" y="2048794"/>
            <a:ext cx="1764507" cy="83127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66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C8F2D-E657-3790-9E04-439EBF7B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26" y="2320048"/>
            <a:ext cx="8229600" cy="4336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Cognitive and social wellbeing ---remaining cognitive stimulated, and social participation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Behavioral and psychological problems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(e.g., </a:t>
            </a:r>
          </a:p>
          <a:p>
            <a:pPr marL="514350" indent="-514350">
              <a:buAutoNum type="alphaLcPeriod"/>
            </a:pPr>
            <a:r>
              <a:rPr lang="en-US" dirty="0"/>
              <a:t>Wandering</a:t>
            </a:r>
          </a:p>
          <a:p>
            <a:pPr marL="514350" indent="-514350">
              <a:buAutoNum type="alphaLcPeriod"/>
            </a:pPr>
            <a:r>
              <a:rPr lang="en-US" dirty="0"/>
              <a:t>Agitation</a:t>
            </a:r>
          </a:p>
          <a:p>
            <a:pPr marL="514350" indent="-514350">
              <a:buAutoNum type="alphaLcPeriod"/>
            </a:pPr>
            <a:r>
              <a:rPr lang="en-US" dirty="0"/>
              <a:t>Suspicion </a:t>
            </a:r>
          </a:p>
          <a:p>
            <a:pPr marL="514350" indent="-514350">
              <a:buAutoNum type="alphaLcPeriod"/>
            </a:pPr>
            <a:r>
              <a:rPr lang="en-US" dirty="0"/>
              <a:t>Aggression </a:t>
            </a:r>
          </a:p>
          <a:p>
            <a:pPr marL="514350" indent="-514350">
              <a:buAutoNum type="alphaLcPeriod"/>
            </a:pPr>
            <a:r>
              <a:rPr lang="en-US" dirty="0"/>
              <a:t>Hallucinations)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5D33-B3BE-9C8A-6086-35A1F9DB4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https://youtu.be/dXhgX_3oaVc?t=54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1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C8F2D-E657-3790-9E04-439EBF7B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26" y="2234323"/>
            <a:ext cx="8229600" cy="4336565"/>
          </a:xfrm>
        </p:spPr>
        <p:txBody>
          <a:bodyPr/>
          <a:lstStyle/>
          <a:p>
            <a:r>
              <a:rPr lang="en-US" dirty="0"/>
              <a:t>Financial cost </a:t>
            </a:r>
          </a:p>
          <a:p>
            <a:r>
              <a:rPr lang="en-US" dirty="0"/>
              <a:t>Role conflict </a:t>
            </a:r>
          </a:p>
          <a:p>
            <a:r>
              <a:rPr lang="en-US" dirty="0"/>
              <a:t>Family relations </a:t>
            </a:r>
          </a:p>
          <a:p>
            <a:r>
              <a:rPr lang="en-US" dirty="0"/>
              <a:t>Social restrictions </a:t>
            </a:r>
          </a:p>
          <a:p>
            <a:r>
              <a:rPr lang="en-US" dirty="0"/>
              <a:t>Emotional distress (e.g., guilt, embarrassment, anger, hopelessness, grief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EA8A5-72FD-C0B6-B585-3327CDB6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26" y="1063412"/>
            <a:ext cx="8229600" cy="1037561"/>
          </a:xfrm>
        </p:spPr>
        <p:txBody>
          <a:bodyPr/>
          <a:lstStyle/>
          <a:p>
            <a:r>
              <a:rPr lang="en-US" dirty="0"/>
              <a:t>Secondary stressors</a:t>
            </a:r>
          </a:p>
        </p:txBody>
      </p:sp>
    </p:spTree>
    <p:extLst>
      <p:ext uri="{BB962C8B-B14F-4D97-AF65-F5344CB8AC3E}">
        <p14:creationId xmlns:p14="http://schemas.microsoft.com/office/powerpoint/2010/main" val="365113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84D7-8421-47B1-0752-5EE010B8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6" y="982023"/>
            <a:ext cx="8229600" cy="1037561"/>
          </a:xfrm>
        </p:spPr>
        <p:txBody>
          <a:bodyPr/>
          <a:lstStyle/>
          <a:p>
            <a:r>
              <a:rPr lang="en-US" altLang="zh-CN" dirty="0"/>
              <a:t>3. Through a strengths-based cultural perspectives </a:t>
            </a:r>
            <a:br>
              <a:rPr lang="en-US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What are positive sides of caregiving? </a:t>
            </a:r>
          </a:p>
        </p:txBody>
      </p:sp>
    </p:spTree>
    <p:extLst>
      <p:ext uri="{BB962C8B-B14F-4D97-AF65-F5344CB8AC3E}">
        <p14:creationId xmlns:p14="http://schemas.microsoft.com/office/powerpoint/2010/main" val="180848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98913-12D5-FF9F-834C-0946C903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6" y="1260717"/>
            <a:ext cx="8229600" cy="4336565"/>
          </a:xfrm>
        </p:spPr>
        <p:txBody>
          <a:bodyPr/>
          <a:lstStyle/>
          <a:p>
            <a:r>
              <a:rPr lang="en-US" dirty="0"/>
              <a:t>1. Strengthening relationship with the CR</a:t>
            </a:r>
          </a:p>
          <a:p>
            <a:r>
              <a:rPr lang="en-US" dirty="0"/>
              <a:t>2.  Satisfaction with the care given to the CR</a:t>
            </a:r>
          </a:p>
          <a:p>
            <a:r>
              <a:rPr lang="en-US" dirty="0"/>
              <a:t>3.  Personal growth </a:t>
            </a:r>
          </a:p>
          <a:p>
            <a:r>
              <a:rPr lang="en-US" dirty="0"/>
              <a:t>4. Increased meaning and purpose in one’s life </a:t>
            </a:r>
          </a:p>
          <a:p>
            <a:r>
              <a:rPr lang="en-US" dirty="0"/>
              <a:t>5.  Good role modeling for one’s own children </a:t>
            </a:r>
          </a:p>
          <a:p>
            <a:r>
              <a:rPr lang="en-US" dirty="0"/>
              <a:t>6. Learned something new </a:t>
            </a:r>
          </a:p>
          <a:p>
            <a:r>
              <a:rPr lang="en-US" dirty="0"/>
              <a:t>7. Have wonderful moments of joy and laughter </a:t>
            </a:r>
          </a:p>
          <a:p>
            <a:pPr marL="0" indent="0">
              <a:buNone/>
            </a:pPr>
            <a:r>
              <a:rPr lang="en-US" dirty="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47497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49DF6F-8B9C-43FD-CCA7-C94CE078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3000375"/>
            <a:ext cx="8229600" cy="435451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https://youtu.be/dXhgX_3oaVc?t=270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1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9A464-30D5-4133-A9FE-2A34FE23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51" y="2121385"/>
            <a:ext cx="8229600" cy="4336565"/>
          </a:xfrm>
        </p:spPr>
        <p:txBody>
          <a:bodyPr/>
          <a:lstStyle/>
          <a:p>
            <a:r>
              <a:rPr lang="zh-CN" altLang="en-US" sz="2400" dirty="0"/>
              <a:t>孝顺 </a:t>
            </a:r>
            <a:r>
              <a:rPr lang="en-US" altLang="zh-CN" sz="2400" dirty="0"/>
              <a:t>in Chinese 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Utang </a:t>
            </a:r>
            <a:r>
              <a:rPr lang="en-US" sz="2400" dirty="0" err="1">
                <a:solidFill>
                  <a:schemeClr val="accent4"/>
                </a:solidFill>
              </a:rPr>
              <a:t>na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loob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Filipino</a:t>
            </a:r>
            <a:endParaRPr lang="en-US" sz="2400" dirty="0"/>
          </a:p>
          <a:p>
            <a:r>
              <a:rPr lang="en-US" sz="2400" i="1" dirty="0">
                <a:solidFill>
                  <a:schemeClr val="accent2"/>
                </a:solidFill>
              </a:rPr>
              <a:t>Oya-</a:t>
            </a:r>
            <a:r>
              <a:rPr lang="en-US" sz="2400" i="1" dirty="0" err="1">
                <a:solidFill>
                  <a:schemeClr val="accent2"/>
                </a:solidFill>
              </a:rPr>
              <a:t>koko</a:t>
            </a:r>
            <a:r>
              <a:rPr lang="en-US" sz="2400" dirty="0"/>
              <a:t> in Japanese </a:t>
            </a:r>
          </a:p>
          <a:p>
            <a:r>
              <a:rPr lang="zh-CN" sz="2400" dirty="0">
                <a:solidFill>
                  <a:schemeClr val="accent2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효</a:t>
            </a:r>
            <a:r>
              <a:rPr lang="en-US" altLang="zh-CN" sz="2400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 in Korean </a:t>
            </a:r>
          </a:p>
          <a:p>
            <a:r>
              <a:rPr lang="en-US" sz="2400" b="1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bakti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in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Bahasa Indonesia</a:t>
            </a:r>
          </a:p>
          <a:p>
            <a:r>
              <a:rPr lang="en-US" sz="2400" dirty="0" err="1"/>
              <a:t>lòng</a:t>
            </a:r>
            <a:r>
              <a:rPr lang="en-US" sz="2400" dirty="0"/>
              <a:t>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in Vietnamese </a:t>
            </a:r>
          </a:p>
          <a:p>
            <a:r>
              <a:rPr lang="en-US" sz="2400" dirty="0"/>
              <a:t>Familism in Latinos </a:t>
            </a:r>
          </a:p>
          <a:p>
            <a:r>
              <a:rPr lang="en-US" sz="2400" dirty="0"/>
              <a:t>Strong intergenerational support among African American families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19A9F-6B63-4656-9820-286F8B17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6738"/>
            <a:ext cx="8229600" cy="841588"/>
          </a:xfrm>
        </p:spPr>
        <p:txBody>
          <a:bodyPr/>
          <a:lstStyle/>
          <a:p>
            <a:r>
              <a:rPr lang="en-US" sz="2500" dirty="0"/>
              <a:t>Through a cultural perspective: Family values toward elder care</a:t>
            </a:r>
          </a:p>
        </p:txBody>
      </p:sp>
    </p:spTree>
    <p:extLst>
      <p:ext uri="{BB962C8B-B14F-4D97-AF65-F5344CB8AC3E}">
        <p14:creationId xmlns:p14="http://schemas.microsoft.com/office/powerpoint/2010/main" val="164338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99F1-80F3-21CB-F4BD-69BC09FE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4359"/>
            <a:ext cx="8229600" cy="1037561"/>
          </a:xfrm>
        </p:spPr>
        <p:txBody>
          <a:bodyPr/>
          <a:lstStyle/>
          <a:p>
            <a:r>
              <a:rPr lang="en-US" altLang="zh-CN" sz="2400" dirty="0"/>
              <a:t>The </a:t>
            </a:r>
            <a:r>
              <a:rPr lang="en-US" sz="2400" dirty="0"/>
              <a:t>stress and </a:t>
            </a:r>
            <a:r>
              <a:rPr lang="en-US" altLang="zh-CN" sz="2400" dirty="0"/>
              <a:t>coping model for dementia caregiving</a:t>
            </a:r>
            <a:r>
              <a:rPr lang="en-US" sz="2400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229D9F-A5A0-4AEF-9178-431EAFFE9D9F}"/>
              </a:ext>
            </a:extLst>
          </p:cNvPr>
          <p:cNvSpPr/>
          <p:nvPr/>
        </p:nvSpPr>
        <p:spPr>
          <a:xfrm>
            <a:off x="746579" y="3223242"/>
            <a:ext cx="1876430" cy="1122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Stressors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BE91A6-71FA-4F9F-B163-98AABE81307D}"/>
              </a:ext>
            </a:extLst>
          </p:cNvPr>
          <p:cNvSpPr/>
          <p:nvPr/>
        </p:nvSpPr>
        <p:spPr>
          <a:xfrm>
            <a:off x="6605776" y="3157620"/>
            <a:ext cx="2309623" cy="112231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Caregiver health/mental health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5C0F6-2E9D-42B9-A331-2D79179A6184}"/>
              </a:ext>
            </a:extLst>
          </p:cNvPr>
          <p:cNvSpPr/>
          <p:nvPr/>
        </p:nvSpPr>
        <p:spPr>
          <a:xfrm>
            <a:off x="4012901" y="2105578"/>
            <a:ext cx="1631157" cy="85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Appraisal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45BA4D-514A-4EE3-AA73-8C392D022373}"/>
              </a:ext>
            </a:extLst>
          </p:cNvPr>
          <p:cNvSpPr/>
          <p:nvPr/>
        </p:nvSpPr>
        <p:spPr>
          <a:xfrm>
            <a:off x="3943228" y="3261737"/>
            <a:ext cx="1792378" cy="914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Coping strategies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C4301B-79F7-48F4-A459-4449992588A5}"/>
              </a:ext>
            </a:extLst>
          </p:cNvPr>
          <p:cNvSpPr/>
          <p:nvPr/>
        </p:nvSpPr>
        <p:spPr>
          <a:xfrm>
            <a:off x="4012901" y="4542542"/>
            <a:ext cx="1631157" cy="80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support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58B4A1-4AA6-4DA3-A0C3-8809E5AB0CE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136471" y="2531169"/>
            <a:ext cx="1876430" cy="79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CA90C5-0394-4DCD-82C1-839E1BCF2287}"/>
              </a:ext>
            </a:extLst>
          </p:cNvPr>
          <p:cNvCxnSpPr>
            <a:cxnSpLocks/>
            <a:stCxn id="12" idx="6"/>
            <a:endCxn id="11" idx="1"/>
          </p:cNvCxnSpPr>
          <p:nvPr/>
        </p:nvCxnSpPr>
        <p:spPr>
          <a:xfrm>
            <a:off x="5644058" y="2531169"/>
            <a:ext cx="1299954" cy="790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73A8D8-AFDB-4B60-B6C2-47214A23722A}"/>
              </a:ext>
            </a:extLst>
          </p:cNvPr>
          <p:cNvCxnSpPr>
            <a:cxnSpLocks/>
          </p:cNvCxnSpPr>
          <p:nvPr/>
        </p:nvCxnSpPr>
        <p:spPr>
          <a:xfrm>
            <a:off x="2578020" y="3687340"/>
            <a:ext cx="1336755" cy="2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16253E-5F84-4432-9DD2-3389819CD0D3}"/>
              </a:ext>
            </a:extLst>
          </p:cNvPr>
          <p:cNvCxnSpPr>
            <a:cxnSpLocks/>
          </p:cNvCxnSpPr>
          <p:nvPr/>
        </p:nvCxnSpPr>
        <p:spPr>
          <a:xfrm flipV="1">
            <a:off x="5667634" y="3696722"/>
            <a:ext cx="1072102" cy="3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B6B57F-D170-4E8F-A974-B07CCB41B2F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578020" y="4067900"/>
            <a:ext cx="1434881" cy="87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F16423-8477-45CC-AE33-A32835157B5F}"/>
              </a:ext>
            </a:extLst>
          </p:cNvPr>
          <p:cNvCxnSpPr>
            <a:cxnSpLocks/>
            <a:stCxn id="14" idx="6"/>
            <a:endCxn id="11" idx="3"/>
          </p:cNvCxnSpPr>
          <p:nvPr/>
        </p:nvCxnSpPr>
        <p:spPr>
          <a:xfrm flipV="1">
            <a:off x="5644058" y="4115575"/>
            <a:ext cx="1299954" cy="82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02966F0-FB47-4EE3-8366-888F89A5B2EF}"/>
              </a:ext>
            </a:extLst>
          </p:cNvPr>
          <p:cNvSpPr/>
          <p:nvPr/>
        </p:nvSpPr>
        <p:spPr>
          <a:xfrm>
            <a:off x="228600" y="1590675"/>
            <a:ext cx="8839200" cy="4981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F335C26-27F9-45A3-B157-46515C9E8F9B}"/>
              </a:ext>
            </a:extLst>
          </p:cNvPr>
          <p:cNvSpPr/>
          <p:nvPr/>
        </p:nvSpPr>
        <p:spPr>
          <a:xfrm>
            <a:off x="9886950" y="-1364197"/>
            <a:ext cx="1068149" cy="416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39C96-A239-4074-A464-D6AB70DE13BA}"/>
              </a:ext>
            </a:extLst>
          </p:cNvPr>
          <p:cNvSpPr/>
          <p:nvPr/>
        </p:nvSpPr>
        <p:spPr>
          <a:xfrm>
            <a:off x="2111989" y="1818516"/>
            <a:ext cx="2083591" cy="542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caregiving tasks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9A7D70-5AA9-4819-BAA9-D8F04ECD2313}"/>
              </a:ext>
            </a:extLst>
          </p:cNvPr>
          <p:cNvSpPr/>
          <p:nvPr/>
        </p:nvSpPr>
        <p:spPr>
          <a:xfrm>
            <a:off x="2185806" y="3302761"/>
            <a:ext cx="2009774" cy="6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levels of perceived bother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09AD4A-4DDE-43BB-8D18-EDBEA99CF424}"/>
              </a:ext>
            </a:extLst>
          </p:cNvPr>
          <p:cNvSpPr/>
          <p:nvPr/>
        </p:nvSpPr>
        <p:spPr>
          <a:xfrm>
            <a:off x="4847714" y="2867004"/>
            <a:ext cx="2009774" cy="1240610"/>
          </a:xfrm>
          <a:prstGeom prst="rect">
            <a:avLst/>
          </a:prstGeom>
          <a:solidFill>
            <a:srgbClr val="095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Coping and Support</a:t>
            </a:r>
          </a:p>
        </p:txBody>
      </p:sp>
      <p:pic>
        <p:nvPicPr>
          <p:cNvPr id="1026" name="Picture 2" descr="How To Draw Stressed Emoji, Step by Step, Drawing Guide, by Dawn - DragoArt">
            <a:extLst>
              <a:ext uri="{FF2B5EF4-FFF2-40B4-BE49-F238E27FC236}">
                <a16:creationId xmlns:a16="http://schemas.microsoft.com/office/drawing/2014/main" id="{7D7B3D6A-CAC5-4259-8973-4B9956C0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22" y="1896453"/>
            <a:ext cx="1257300" cy="12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use all the face emojis – and what they REALLY mean">
            <a:extLst>
              <a:ext uri="{FF2B5EF4-FFF2-40B4-BE49-F238E27FC236}">
                <a16:creationId xmlns:a16="http://schemas.microsoft.com/office/drawing/2014/main" id="{CB1B98C9-D1A5-455A-A0A3-3A8927CB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22" y="3819525"/>
            <a:ext cx="1257300" cy="1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136055-B73D-46CC-9FA9-9944A1B0DF51}"/>
              </a:ext>
            </a:extLst>
          </p:cNvPr>
          <p:cNvSpPr/>
          <p:nvPr/>
        </p:nvSpPr>
        <p:spPr>
          <a:xfrm>
            <a:off x="2185805" y="4496560"/>
            <a:ext cx="2090919" cy="1161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9503A"/>
                </a:solidFill>
              </a:rPr>
              <a:t>Higher threshold to generate positive reward of caregiving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2F958-89C1-43EB-83DA-C0968D58DB52}"/>
              </a:ext>
            </a:extLst>
          </p:cNvPr>
          <p:cNvSpPr/>
          <p:nvPr/>
        </p:nvSpPr>
        <p:spPr>
          <a:xfrm>
            <a:off x="2782310" y="2615165"/>
            <a:ext cx="742948" cy="503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4E318-F38C-3B71-3964-BD0BA1B23E87}"/>
              </a:ext>
            </a:extLst>
          </p:cNvPr>
          <p:cNvSpPr txBox="1"/>
          <p:nvPr/>
        </p:nvSpPr>
        <p:spPr>
          <a:xfrm>
            <a:off x="209550" y="2971800"/>
            <a:ext cx="162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Higher  responsibility on oneself toward elder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A7DBE-D5A0-A3F6-5A2B-2F74E71241DC}"/>
              </a:ext>
            </a:extLst>
          </p:cNvPr>
          <p:cNvSpPr txBox="1"/>
          <p:nvPr/>
        </p:nvSpPr>
        <p:spPr>
          <a:xfrm>
            <a:off x="2348095" y="947441"/>
            <a:ext cx="22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Appraisal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4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7710-7D0B-48F2-AADF-E3735C17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7" y="1001462"/>
            <a:ext cx="8229600" cy="379664"/>
          </a:xfrm>
        </p:spPr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89D5-DC23-48EA-A359-37C43853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7" y="1959067"/>
            <a:ext cx="8229600" cy="43546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Background and significance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 dementia family caregiving within a stress and coping framework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Caregiving through a strengths-based cultural lens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Resources and tools for family caregivers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6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F335C26-27F9-45A3-B157-46515C9E8F9B}"/>
              </a:ext>
            </a:extLst>
          </p:cNvPr>
          <p:cNvSpPr/>
          <p:nvPr/>
        </p:nvSpPr>
        <p:spPr>
          <a:xfrm>
            <a:off x="9886950" y="-1364197"/>
            <a:ext cx="1068149" cy="416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39C96-A239-4074-A464-D6AB70DE13BA}"/>
              </a:ext>
            </a:extLst>
          </p:cNvPr>
          <p:cNvSpPr/>
          <p:nvPr/>
        </p:nvSpPr>
        <p:spPr>
          <a:xfrm>
            <a:off x="1771645" y="1766137"/>
            <a:ext cx="2114551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Fewer caregiving tasks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9A7D70-5AA9-4819-BAA9-D8F04ECD2313}"/>
              </a:ext>
            </a:extLst>
          </p:cNvPr>
          <p:cNvSpPr/>
          <p:nvPr/>
        </p:nvSpPr>
        <p:spPr>
          <a:xfrm>
            <a:off x="1771645" y="3370038"/>
            <a:ext cx="2114551" cy="58096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9503A"/>
                </a:solidFill>
              </a:rPr>
              <a:t>Higher perceived bother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09AD4A-4DDE-43BB-8D18-EDBEA99CF424}"/>
              </a:ext>
            </a:extLst>
          </p:cNvPr>
          <p:cNvSpPr/>
          <p:nvPr/>
        </p:nvSpPr>
        <p:spPr>
          <a:xfrm>
            <a:off x="4861819" y="2691340"/>
            <a:ext cx="2009774" cy="1240610"/>
          </a:xfrm>
          <a:prstGeom prst="rect">
            <a:avLst/>
          </a:prstGeom>
          <a:solidFill>
            <a:srgbClr val="095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Coping and support</a:t>
            </a:r>
          </a:p>
        </p:txBody>
      </p:sp>
      <p:pic>
        <p:nvPicPr>
          <p:cNvPr id="1026" name="Picture 2" descr="How To Draw Stressed Emoji, Step by Step, Drawing Guide, by Dawn - DragoArt">
            <a:extLst>
              <a:ext uri="{FF2B5EF4-FFF2-40B4-BE49-F238E27FC236}">
                <a16:creationId xmlns:a16="http://schemas.microsoft.com/office/drawing/2014/main" id="{7D7B3D6A-CAC5-4259-8973-4B9956C0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46" y="1887332"/>
            <a:ext cx="1257300" cy="12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use all the face emojis – and what they REALLY mean">
            <a:extLst>
              <a:ext uri="{FF2B5EF4-FFF2-40B4-BE49-F238E27FC236}">
                <a16:creationId xmlns:a16="http://schemas.microsoft.com/office/drawing/2014/main" id="{CB1B98C9-D1A5-455A-A0A3-3A8927CB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46" y="3931950"/>
            <a:ext cx="1257300" cy="1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136055-B73D-46CC-9FA9-9944A1B0DF51}"/>
              </a:ext>
            </a:extLst>
          </p:cNvPr>
          <p:cNvSpPr/>
          <p:nvPr/>
        </p:nvSpPr>
        <p:spPr>
          <a:xfrm>
            <a:off x="1771646" y="4581400"/>
            <a:ext cx="2114550" cy="1161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Lower threshold for positive appraisal of caregiving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2F958-89C1-43EB-83DA-C0968D58DB52}"/>
              </a:ext>
            </a:extLst>
          </p:cNvPr>
          <p:cNvSpPr/>
          <p:nvPr/>
        </p:nvSpPr>
        <p:spPr>
          <a:xfrm>
            <a:off x="2314574" y="2624262"/>
            <a:ext cx="742948" cy="503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FCFD97-D839-4D19-8D6C-1F4BE6F041CF}"/>
              </a:ext>
            </a:extLst>
          </p:cNvPr>
          <p:cNvSpPr txBox="1"/>
          <p:nvPr/>
        </p:nvSpPr>
        <p:spPr>
          <a:xfrm>
            <a:off x="-130633" y="3304669"/>
            <a:ext cx="154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responsibility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2BDB2-9C46-4D6B-F2E7-92FB24966DBF}"/>
              </a:ext>
            </a:extLst>
          </p:cNvPr>
          <p:cNvSpPr txBox="1"/>
          <p:nvPr/>
        </p:nvSpPr>
        <p:spPr>
          <a:xfrm>
            <a:off x="1945569" y="935682"/>
            <a:ext cx="22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Appraisal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5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DB7AD-1C5F-F1C4-7D8A-09285625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1090"/>
            <a:ext cx="8229600" cy="30996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Self-assessment of your strengths and needs along</a:t>
            </a:r>
          </a:p>
          <a:p>
            <a:pPr marL="0" indent="0">
              <a:buNone/>
            </a:pPr>
            <a:r>
              <a:rPr lang="en-US" dirty="0"/>
              <a:t>three domains: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Appraisal &amp; Coping &amp; Social Support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42425-BDB9-7926-0919-BAD6FF04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Implications for caregivers</a:t>
            </a:r>
          </a:p>
        </p:txBody>
      </p:sp>
    </p:spTree>
    <p:extLst>
      <p:ext uri="{BB962C8B-B14F-4D97-AF65-F5344CB8AC3E}">
        <p14:creationId xmlns:p14="http://schemas.microsoft.com/office/powerpoint/2010/main" val="2048521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D8432-4C3F-8DAA-4668-A44DC152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9" y="348865"/>
            <a:ext cx="7380615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Appraisal, Coping and Support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88048-2937-DACF-09D4-B8812B7C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126"/>
            <a:ext cx="8102169" cy="4267299"/>
          </a:xfrm>
        </p:spPr>
        <p:txBody>
          <a:bodyPr/>
          <a:lstStyle/>
          <a:p>
            <a:pPr marL="219456" indent="-219456" defTabSz="877824">
              <a:spcBef>
                <a:spcPts val="960"/>
              </a:spcBef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In general, do you </a:t>
            </a:r>
            <a:r>
              <a:rPr lang="en-US" sz="268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have realistic expectations on yourself as a caregiver</a:t>
            </a: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2688" dirty="0"/>
              <a:t>Are you able to </a:t>
            </a: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positive sides of caregiving? 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In times of difficulties, how do you generally cope?             </a:t>
            </a:r>
          </a:p>
          <a:p>
            <a:pPr marL="0" indent="0" defTabSz="877824">
              <a:spcBef>
                <a:spcPts val="960"/>
              </a:spcBef>
              <a:buNone/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altLang="zh-CN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Problem-focused vs. emotion-based coping</a:t>
            </a:r>
          </a:p>
          <a:p>
            <a:pPr marL="0" indent="0" defTabSz="877824">
              <a:spcBef>
                <a:spcPts val="960"/>
              </a:spcBef>
              <a:buNone/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Proactive coping  vs. denial/avoidance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en-US" altLang="zh-CN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you draw on strengths or help to deal with difficult situations?</a:t>
            </a:r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D77E5-B174-F1A5-8311-1D00DCA59EB1}"/>
              </a:ext>
            </a:extLst>
          </p:cNvPr>
          <p:cNvSpPr txBox="1"/>
          <p:nvPr/>
        </p:nvSpPr>
        <p:spPr>
          <a:xfrm>
            <a:off x="986738" y="5680479"/>
            <a:ext cx="7572631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Personality, spirituality and cultural values (e.g., filial piety, diet, rituals)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60448-A766-40CB-90C3-E611A24A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164"/>
            <a:ext cx="8229600" cy="433656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More knowledge and education about ADRD/dementia regarding diagnosis, treatment, and care.</a:t>
            </a:r>
          </a:p>
          <a:p>
            <a:pPr marL="514350" indent="-514350">
              <a:buAutoNum type="arabicPeriod"/>
            </a:pPr>
            <a:r>
              <a:rPr lang="en-US" sz="2400" dirty="0"/>
              <a:t>Assistance with concrete needs (e.g., assistance with ADL tasks; transportation to doctor visits; care planning; financial and legal assistance)</a:t>
            </a:r>
          </a:p>
          <a:p>
            <a:pPr marL="514350" indent="-514350">
              <a:buAutoNum type="arabicPeriod"/>
            </a:pPr>
            <a:r>
              <a:rPr lang="en-US" sz="2400" dirty="0"/>
              <a:t>Respite care for caregivers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Access to </a:t>
            </a:r>
            <a:r>
              <a:rPr lang="en-US" sz="2400" dirty="0">
                <a:highlight>
                  <a:srgbClr val="00FFFF"/>
                </a:highlight>
              </a:rPr>
              <a:t>culturally relevant and adapted services </a:t>
            </a:r>
            <a:r>
              <a:rPr lang="en-US" sz="2400" dirty="0"/>
              <a:t>and support for care recipients and caregivers </a:t>
            </a:r>
          </a:p>
          <a:p>
            <a:pPr marL="0" indent="0">
              <a:buNone/>
            </a:pPr>
            <a:r>
              <a:rPr lang="en-US" sz="2400" dirty="0"/>
              <a:t>(e.g., services addressing language barriers, food/music preference,)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2EDF1-6211-41E7-BE4F-4E337150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2" y="917909"/>
            <a:ext cx="8686800" cy="774255"/>
          </a:xfrm>
        </p:spPr>
        <p:txBody>
          <a:bodyPr/>
          <a:lstStyle/>
          <a:p>
            <a:r>
              <a:rPr lang="en-US" sz="2500" dirty="0"/>
              <a:t>Common needs among Dementia Family Caregivers</a:t>
            </a:r>
          </a:p>
        </p:txBody>
      </p:sp>
    </p:spTree>
    <p:extLst>
      <p:ext uri="{BB962C8B-B14F-4D97-AF65-F5344CB8AC3E}">
        <p14:creationId xmlns:p14="http://schemas.microsoft.com/office/powerpoint/2010/main" val="119390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750B-7D38-6394-C8CE-EA142820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958807"/>
            <a:ext cx="8810625" cy="1037561"/>
          </a:xfrm>
        </p:spPr>
        <p:txBody>
          <a:bodyPr/>
          <a:lstStyle/>
          <a:p>
            <a:r>
              <a:rPr lang="en-US" sz="2500" dirty="0"/>
              <a:t>Available community supports and resources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0560-2912-255C-6B9A-7C172771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01" y="1815393"/>
            <a:ext cx="8229600" cy="4354672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dirty="0"/>
              <a:t>In-home support for the care recipient 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/>
              <a:t>Information and referral (transition to care facilities, legal, financial issues)</a:t>
            </a:r>
          </a:p>
          <a:p>
            <a:pPr marL="514350" indent="-514350">
              <a:buAutoNum type="alphaLcPeriod"/>
            </a:pPr>
            <a:r>
              <a:rPr lang="en-US" dirty="0"/>
              <a:t>Respite care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/>
              <a:t>Caregiver consultation/training on care planning, </a:t>
            </a:r>
            <a:r>
              <a:rPr lang="en-US" sz="2800" dirty="0"/>
              <a:t>dementia knowledge, stress reeducation, and caregiving skills training. </a:t>
            </a:r>
          </a:p>
          <a:p>
            <a:r>
              <a:rPr lang="en-US" dirty="0"/>
              <a:t>f.   Counseling </a:t>
            </a:r>
          </a:p>
        </p:txBody>
      </p:sp>
    </p:spTree>
    <p:extLst>
      <p:ext uri="{BB962C8B-B14F-4D97-AF65-F5344CB8AC3E}">
        <p14:creationId xmlns:p14="http://schemas.microsoft.com/office/powerpoint/2010/main" val="371603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B7B6B-F2B5-808A-F305-37A5DD9A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Local &amp; online resources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4B7D4-3301-7F81-4BD9-9E3745742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7" r="1352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295E-3658-1103-D538-8851427E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1" y="2333297"/>
            <a:ext cx="4486274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>
                <a:hlinkClick r:id="rId3"/>
              </a:rPr>
              <a:t>Caregiver Support | Tri-County Office on Aging (tcoa.org)</a:t>
            </a:r>
            <a:endParaRPr lang="en-US" sz="1300" dirty="0"/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1300" dirty="0"/>
              <a:t>Dementia consultation (KC </a:t>
            </a:r>
            <a:r>
              <a:rPr lang="en-US" sz="1300" dirty="0" err="1"/>
              <a:t>Austern</a:t>
            </a:r>
            <a:r>
              <a:rPr lang="en-US" sz="1300" dirty="0"/>
              <a:t> at 517-887-1418.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1300" dirty="0"/>
              <a:t>Caregiver workshops and classes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b="1" dirty="0"/>
              <a:t>MSU Dementia Care Support Lab</a:t>
            </a: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a.   Online caregiver support (information, </a:t>
            </a:r>
            <a:r>
              <a:rPr lang="en-US" altLang="zh-CN" sz="1300" dirty="0"/>
              <a:t>problem solving) via </a:t>
            </a:r>
            <a:r>
              <a:rPr lang="en-US" altLang="zh-CN" sz="1300" dirty="0" err="1"/>
              <a:t>Trualta</a:t>
            </a:r>
            <a:endParaRPr lang="en-US" altLang="zh-CN" sz="13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b.   Counseling via PISTA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Michigan Dementia Coalition website: </a:t>
            </a:r>
            <a:r>
              <a:rPr lang="en-US" sz="1300" dirty="0">
                <a:hlinkClick r:id="rId4"/>
              </a:rPr>
              <a:t>Michigan Dementia Coalition - Resources (midementiacoalition.org)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33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9"/>
          <p:cNvSpPr txBox="1"/>
          <p:nvPr/>
        </p:nvSpPr>
        <p:spPr>
          <a:xfrm>
            <a:off x="468175" y="370626"/>
            <a:ext cx="83742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rgbClr val="177DC2"/>
                </a:solidFill>
                <a:latin typeface="Raleway"/>
                <a:ea typeface="Raleway"/>
                <a:cs typeface="Raleway"/>
                <a:sym typeface="Raleway"/>
              </a:rPr>
              <a:t>Trualta helps caregivers learn skills to manage care, provided for FREE by Region 9 AAA and MSU-SSW</a:t>
            </a:r>
            <a:endParaRPr sz="2400" b="1" dirty="0">
              <a:solidFill>
                <a:srgbClr val="177DC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1" name="Google Shape;411;p59"/>
          <p:cNvSpPr txBox="1"/>
          <p:nvPr/>
        </p:nvSpPr>
        <p:spPr>
          <a:xfrm>
            <a:off x="4982326" y="1562976"/>
            <a:ext cx="3567900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892" indent="-263519">
              <a:buClr>
                <a:srgbClr val="1D1C1D"/>
              </a:buClr>
              <a:buSzPts val="1550"/>
              <a:buFont typeface="Josefin Sans"/>
              <a:buChar char="●"/>
            </a:pPr>
            <a:r>
              <a:rPr lang="en" sz="1550" dirty="0">
                <a:latin typeface="Raleway"/>
                <a:ea typeface="Raleway"/>
                <a:cs typeface="Raleway"/>
                <a:sym typeface="Raleway"/>
              </a:rPr>
              <a:t>Caregivers can</a:t>
            </a:r>
            <a:r>
              <a:rPr lang="en" sz="155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register to</a:t>
            </a:r>
            <a:r>
              <a:rPr lang="en" sz="1550" dirty="0">
                <a:latin typeface="Raleway"/>
                <a:ea typeface="Raleway"/>
                <a:cs typeface="Raleway"/>
                <a:sym typeface="Raleway"/>
              </a:rPr>
              <a:t>day to </a:t>
            </a:r>
            <a:r>
              <a:rPr lang="en" sz="155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access an</a:t>
            </a:r>
            <a:r>
              <a:rPr lang="en" sz="1550" dirty="0">
                <a:solidFill>
                  <a:srgbClr val="177DC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550" b="1" dirty="0">
                <a:solidFill>
                  <a:srgbClr val="177DC2"/>
                </a:solidFill>
                <a:latin typeface="Raleway"/>
                <a:ea typeface="Raleway"/>
                <a:cs typeface="Raleway"/>
                <a:sym typeface="Raleway"/>
              </a:rPr>
              <a:t>interactive eLearning environment</a:t>
            </a:r>
            <a:endParaRPr sz="1550" dirty="0">
              <a:solidFill>
                <a:srgbClr val="177DC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892" indent="-263519">
              <a:spcBef>
                <a:spcPts val="1000"/>
              </a:spcBef>
              <a:buClr>
                <a:srgbClr val="1D1C1D"/>
              </a:buClr>
              <a:buSzPts val="1550"/>
              <a:buFont typeface="Raleway"/>
              <a:buChar char="●"/>
            </a:pPr>
            <a:r>
              <a:rPr lang="en" sz="155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Short, quick lessons created by experts in aging</a:t>
            </a:r>
            <a:endParaRPr sz="155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892" indent="-263519">
              <a:spcBef>
                <a:spcPts val="1000"/>
              </a:spcBef>
              <a:buClr>
                <a:srgbClr val="1D1C1D"/>
              </a:buClr>
              <a:buSzPts val="1550"/>
              <a:buFont typeface="Josefin Sans"/>
              <a:buChar char="●"/>
            </a:pPr>
            <a:r>
              <a:rPr lang="en" sz="155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Easy to use for all ages, completely private, and </a:t>
            </a:r>
            <a:r>
              <a:rPr lang="en" sz="1550" b="1" dirty="0">
                <a:solidFill>
                  <a:srgbClr val="1676B8"/>
                </a:solidFill>
                <a:latin typeface="Raleway"/>
                <a:ea typeface="Raleway"/>
                <a:cs typeface="Raleway"/>
                <a:sym typeface="Raleway"/>
              </a:rPr>
              <a:t>accessible 24/7</a:t>
            </a:r>
            <a:endParaRPr sz="1550" dirty="0">
              <a:solidFill>
                <a:srgbClr val="1676B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892" indent="-263519">
              <a:spcBef>
                <a:spcPts val="1000"/>
              </a:spcBef>
              <a:buClr>
                <a:srgbClr val="1D1C1D"/>
              </a:buClr>
              <a:buSzPts val="1550"/>
              <a:buFont typeface="Josefin Sans"/>
              <a:buChar char="●"/>
            </a:pPr>
            <a:r>
              <a:rPr lang="en" sz="1550" b="1" dirty="0">
                <a:solidFill>
                  <a:srgbClr val="2D84BF"/>
                </a:solidFill>
                <a:latin typeface="Raleway"/>
                <a:ea typeface="Raleway"/>
                <a:cs typeface="Raleway"/>
                <a:sym typeface="Raleway"/>
              </a:rPr>
              <a:t>No app required</a:t>
            </a:r>
            <a:r>
              <a:rPr lang="en" sz="1550" dirty="0">
                <a:solidFill>
                  <a:srgbClr val="6F509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55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view on any browser, computer, laptop, phone or tablet</a:t>
            </a:r>
            <a:endParaRPr sz="155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892" indent="-263519">
              <a:spcBef>
                <a:spcPts val="1000"/>
              </a:spcBef>
              <a:spcAft>
                <a:spcPts val="1000"/>
              </a:spcAft>
              <a:buClr>
                <a:srgbClr val="1D1C1D"/>
              </a:buClr>
              <a:buSzPts val="1550"/>
              <a:buFont typeface="Raleway"/>
              <a:buChar char="●"/>
            </a:pPr>
            <a:r>
              <a:rPr lang="en" sz="1550" b="1" dirty="0">
                <a:solidFill>
                  <a:srgbClr val="177DC2"/>
                </a:solidFill>
                <a:latin typeface="Raleway"/>
                <a:ea typeface="Raleway"/>
                <a:cs typeface="Raleway"/>
                <a:sym typeface="Raleway"/>
              </a:rPr>
              <a:t>Social features</a:t>
            </a:r>
            <a:r>
              <a:rPr lang="en" sz="15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like virtual support groups</a:t>
            </a:r>
            <a:endParaRPr sz="1550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12" name="Google Shape;412;p59"/>
          <p:cNvPicPr preferRelativeResize="0"/>
          <p:nvPr/>
        </p:nvPicPr>
        <p:blipFill rotWithShape="1">
          <a:blip r:embed="rId3">
            <a:alphaModFix/>
          </a:blip>
          <a:srcRect l="9336" r="7156"/>
          <a:stretch/>
        </p:blipFill>
        <p:spPr>
          <a:xfrm>
            <a:off x="306375" y="1736775"/>
            <a:ext cx="4496374" cy="338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40" y="2059942"/>
            <a:ext cx="3886648" cy="224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6651" y="3844476"/>
            <a:ext cx="1095675" cy="19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B61B-BD04-EB84-FA79-F4F77CA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6" y="525195"/>
            <a:ext cx="2989616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PISTA (Processing inner strengths toward actualization)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241E482-2C6F-79FB-E313-5021D98DB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r="-2" b="-2"/>
          <a:stretch/>
        </p:blipFill>
        <p:spPr>
          <a:xfrm>
            <a:off x="3889916" y="525195"/>
            <a:ext cx="5105027" cy="262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9C2E1-B30E-7FCB-5E19-E061A54D89D1}"/>
              </a:ext>
            </a:extLst>
          </p:cNvPr>
          <p:cNvSpPr txBox="1"/>
          <p:nvPr/>
        </p:nvSpPr>
        <p:spPr>
          <a:xfrm>
            <a:off x="540641" y="3840771"/>
            <a:ext cx="2989616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Using binaural beats to help address anxiety and negative feelings and improve insight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123717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3BC1-D2C9-9722-BA9C-A4EED570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14" y="927874"/>
            <a:ext cx="8229600" cy="719952"/>
          </a:xfrm>
        </p:spPr>
        <p:txBody>
          <a:bodyPr/>
          <a:lstStyle/>
          <a:p>
            <a:pPr algn="ct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3A14-C5A3-2445-676B-0D2A01307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53" y="2075785"/>
            <a:ext cx="8508223" cy="385434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 caregiving is stressful but can be rewarding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values provide strengths and can pose threats to caregiver health and mental health outcomes.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your own self-care by assessing your Appraisal, Coping and Support.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Seek right help that aligns well with your personal and cultural preferences.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8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4AAC-E39A-4119-9666-3FE377A7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59" y="3037621"/>
            <a:ext cx="8229600" cy="1037561"/>
          </a:xfrm>
        </p:spPr>
        <p:txBody>
          <a:bodyPr/>
          <a:lstStyle/>
          <a:p>
            <a:r>
              <a:rPr lang="en-US" dirty="0"/>
              <a:t>Thank you ! </a:t>
            </a:r>
            <a:br>
              <a:rPr lang="en-US" dirty="0"/>
            </a:br>
            <a:r>
              <a:rPr lang="en-US" dirty="0">
                <a:hlinkClick r:id="rId2"/>
              </a:rPr>
              <a:t>sunfei@msu.edu</a:t>
            </a:r>
            <a:br>
              <a:rPr lang="en-US" dirty="0"/>
            </a:b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9359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2932-B5CB-4DF6-9A36-4CAAC9DB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10009"/>
            <a:ext cx="8479976" cy="485746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 you taking or </a:t>
            </a:r>
            <a:r>
              <a:rPr lang="en-US" sz="3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ave you taken care of someone with dementia?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Have you received care from someone?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you have a friend, relative or know someone who has dementia?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1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757C-34C0-5D31-9514-01917939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0" y="855028"/>
            <a:ext cx="8229600" cy="1037561"/>
          </a:xfrm>
        </p:spPr>
        <p:txBody>
          <a:bodyPr/>
          <a:lstStyle/>
          <a:p>
            <a:r>
              <a:rPr lang="en-US" sz="2500" dirty="0"/>
              <a:t>1. Background &amp; Significance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9C80-0FAB-3E54-BF27-425CFA63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90" y="1708031"/>
            <a:ext cx="8229600" cy="4354672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Over 6.7 million persons living with Alzheimer’s disease or related dementia. </a:t>
            </a:r>
          </a:p>
          <a:p>
            <a:endParaRPr lang="en-US" sz="2700" dirty="0"/>
          </a:p>
          <a:p>
            <a:r>
              <a:rPr lang="en-US" altLang="zh-CN" sz="2700" dirty="0"/>
              <a:t>About 11 million family members as unpaid caregivers </a:t>
            </a:r>
          </a:p>
          <a:p>
            <a:endParaRPr lang="en-US" sz="2700" dirty="0"/>
          </a:p>
          <a:p>
            <a:r>
              <a:rPr lang="en-US" sz="2700" dirty="0"/>
              <a:t>On average, they provided about 8 hours per day for over 204 days in 2022.</a:t>
            </a:r>
          </a:p>
          <a:p>
            <a:endParaRPr lang="en-US" sz="2700" dirty="0"/>
          </a:p>
          <a:p>
            <a:r>
              <a:rPr lang="en-US" dirty="0"/>
              <a:t>Unpaid dementia caregiving valued at 339.5 billion in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1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1E1C-90BC-947C-3E94-0A8FE64F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83" y="2552596"/>
            <a:ext cx="8229600" cy="1037561"/>
          </a:xfrm>
        </p:spPr>
        <p:txBody>
          <a:bodyPr/>
          <a:lstStyle/>
          <a:p>
            <a:r>
              <a:rPr lang="en-US" dirty="0"/>
              <a:t>2. Understanding the needs of older adults with dementia or cognitive impairment </a:t>
            </a:r>
          </a:p>
        </p:txBody>
      </p:sp>
    </p:spTree>
    <p:extLst>
      <p:ext uri="{BB962C8B-B14F-4D97-AF65-F5344CB8AC3E}">
        <p14:creationId xmlns:p14="http://schemas.microsoft.com/office/powerpoint/2010/main" val="286380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990D-71D7-4F74-9B2B-A235395B6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8C69A0-D2CF-4EFE-B96A-A35EE8309A40}"/>
              </a:ext>
            </a:extLst>
          </p:cNvPr>
          <p:cNvSpPr/>
          <p:nvPr/>
        </p:nvSpPr>
        <p:spPr>
          <a:xfrm>
            <a:off x="1490289" y="2909392"/>
            <a:ext cx="1427289" cy="1014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Elders with dementia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12EDC-64BC-44A6-BE6F-4FC9BF5CB101}"/>
              </a:ext>
            </a:extLst>
          </p:cNvPr>
          <p:cNvSpPr/>
          <p:nvPr/>
        </p:nvSpPr>
        <p:spPr>
          <a:xfrm>
            <a:off x="3828968" y="1217506"/>
            <a:ext cx="1466932" cy="74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Financial </a:t>
            </a:r>
          </a:p>
          <a:p>
            <a:pPr algn="ctr"/>
            <a:r>
              <a:rPr lang="en-US" sz="1350" dirty="0"/>
              <a:t>needs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6ACC5-0AFD-4155-8481-E3853EB1FFF1}"/>
              </a:ext>
            </a:extLst>
          </p:cNvPr>
          <p:cNvSpPr/>
          <p:nvPr/>
        </p:nvSpPr>
        <p:spPr>
          <a:xfrm>
            <a:off x="3846417" y="2415867"/>
            <a:ext cx="1441829" cy="74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Medical</a:t>
            </a:r>
          </a:p>
          <a:p>
            <a:pPr algn="ctr"/>
            <a:r>
              <a:rPr lang="en-US" sz="1350" dirty="0"/>
              <a:t>needs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E21FCC-6E87-4F83-8990-C0C2C84BA39E}"/>
              </a:ext>
            </a:extLst>
          </p:cNvPr>
          <p:cNvSpPr/>
          <p:nvPr/>
        </p:nvSpPr>
        <p:spPr>
          <a:xfrm>
            <a:off x="3916058" y="4603272"/>
            <a:ext cx="1379842" cy="74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Psychosocial  needs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B03551-7C04-4BF5-847D-3F4BEF2B68ED}"/>
              </a:ext>
            </a:extLst>
          </p:cNvPr>
          <p:cNvCxnSpPr>
            <a:cxnSpLocks/>
          </p:cNvCxnSpPr>
          <p:nvPr/>
        </p:nvCxnSpPr>
        <p:spPr>
          <a:xfrm flipV="1">
            <a:off x="2471286" y="1566605"/>
            <a:ext cx="1335917" cy="1342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3DC4DF-B1C3-4F1D-85AC-E46F59A64164}"/>
              </a:ext>
            </a:extLst>
          </p:cNvPr>
          <p:cNvCxnSpPr>
            <a:cxnSpLocks/>
          </p:cNvCxnSpPr>
          <p:nvPr/>
        </p:nvCxnSpPr>
        <p:spPr>
          <a:xfrm flipV="1">
            <a:off x="2849805" y="2758186"/>
            <a:ext cx="1005950" cy="438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09B6A25-C7E0-40FD-9202-EF047EE71EAC}"/>
              </a:ext>
            </a:extLst>
          </p:cNvPr>
          <p:cNvSpPr/>
          <p:nvPr/>
        </p:nvSpPr>
        <p:spPr>
          <a:xfrm>
            <a:off x="3916058" y="3436657"/>
            <a:ext cx="1379842" cy="74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Daily care needs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9BCA9D-B313-4167-AA16-F255A86585A6}"/>
              </a:ext>
            </a:extLst>
          </p:cNvPr>
          <p:cNvCxnSpPr/>
          <p:nvPr/>
        </p:nvCxnSpPr>
        <p:spPr>
          <a:xfrm>
            <a:off x="2910934" y="3531865"/>
            <a:ext cx="996005" cy="392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F2626F-050E-471F-906A-EC22A52977ED}"/>
              </a:ext>
            </a:extLst>
          </p:cNvPr>
          <p:cNvCxnSpPr>
            <a:stCxn id="7" idx="5"/>
          </p:cNvCxnSpPr>
          <p:nvPr/>
        </p:nvCxnSpPr>
        <p:spPr>
          <a:xfrm>
            <a:off x="2708557" y="3775322"/>
            <a:ext cx="1207502" cy="1117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15725B4-7D0D-8C01-50CA-28514FC27382}"/>
              </a:ext>
            </a:extLst>
          </p:cNvPr>
          <p:cNvSpPr/>
          <p:nvPr/>
        </p:nvSpPr>
        <p:spPr>
          <a:xfrm>
            <a:off x="596087" y="5974322"/>
            <a:ext cx="7391400" cy="491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National Alzheimer's’ Plan Act in 2011 </a:t>
            </a:r>
          </a:p>
        </p:txBody>
      </p:sp>
    </p:spTree>
    <p:extLst>
      <p:ext uri="{BB962C8B-B14F-4D97-AF65-F5344CB8AC3E}">
        <p14:creationId xmlns:p14="http://schemas.microsoft.com/office/powerpoint/2010/main" val="304566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990D-71D7-4F74-9B2B-A235395B6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051E10-5C7C-414D-B223-6291C2F685EA}"/>
              </a:ext>
            </a:extLst>
          </p:cNvPr>
          <p:cNvSpPr/>
          <p:nvPr/>
        </p:nvSpPr>
        <p:spPr>
          <a:xfrm>
            <a:off x="5934961" y="1726121"/>
            <a:ext cx="1942214" cy="948561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Family Caregivers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51B66-2DF2-4E99-A734-33D4D12C9D58}"/>
              </a:ext>
            </a:extLst>
          </p:cNvPr>
          <p:cNvSpPr/>
          <p:nvPr/>
        </p:nvSpPr>
        <p:spPr>
          <a:xfrm>
            <a:off x="1560211" y="1793612"/>
            <a:ext cx="1648830" cy="92747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Needs of Care Recipients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562EB5-2CA4-49DE-BE6B-5D070763814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209041" y="2200402"/>
            <a:ext cx="2725920" cy="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DF98534-3D28-4E28-8050-A890F732C54E}"/>
              </a:ext>
            </a:extLst>
          </p:cNvPr>
          <p:cNvSpPr/>
          <p:nvPr/>
        </p:nvSpPr>
        <p:spPr>
          <a:xfrm>
            <a:off x="2669439" y="4107615"/>
            <a:ext cx="3805121" cy="4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Economic, Role Conflict, Social Restriction; Emotional distress, Health Impact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C38AA-83A3-4ADE-B81F-D4B8687413CF}"/>
              </a:ext>
            </a:extLst>
          </p:cNvPr>
          <p:cNvSpPr txBox="1"/>
          <p:nvPr/>
        </p:nvSpPr>
        <p:spPr>
          <a:xfrm>
            <a:off x="2770139" y="3147238"/>
            <a:ext cx="3492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</a:rPr>
              <a:t>Care burden 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5475E6-4FBF-ADA9-A809-40E94EE9386F}"/>
              </a:ext>
            </a:extLst>
          </p:cNvPr>
          <p:cNvCxnSpPr/>
          <p:nvPr/>
        </p:nvCxnSpPr>
        <p:spPr>
          <a:xfrm flipV="1">
            <a:off x="4571999" y="2216307"/>
            <a:ext cx="0" cy="182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99F1-80F3-21CB-F4BD-69BC09FE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4359"/>
            <a:ext cx="8229600" cy="1037561"/>
          </a:xfrm>
        </p:spPr>
        <p:txBody>
          <a:bodyPr/>
          <a:lstStyle/>
          <a:p>
            <a:r>
              <a:rPr lang="en-US" altLang="zh-CN" sz="2400" dirty="0"/>
              <a:t>The </a:t>
            </a:r>
            <a:r>
              <a:rPr lang="en-US" sz="2400" dirty="0"/>
              <a:t>stress and </a:t>
            </a:r>
            <a:r>
              <a:rPr lang="en-US" altLang="zh-CN" sz="2400" dirty="0"/>
              <a:t>coping model for dementia caregiving</a:t>
            </a:r>
            <a:r>
              <a:rPr lang="en-US" sz="24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31092-EEEA-4F8C-B337-7CD554A64666}"/>
              </a:ext>
            </a:extLst>
          </p:cNvPr>
          <p:cNvSpPr/>
          <p:nvPr/>
        </p:nvSpPr>
        <p:spPr>
          <a:xfrm>
            <a:off x="457200" y="4684666"/>
            <a:ext cx="1058710" cy="90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C</a:t>
            </a:r>
            <a:r>
              <a:rPr lang="en-US" sz="1000" dirty="0">
                <a:solidFill>
                  <a:schemeClr val="tx1"/>
                </a:solidFill>
                <a:highlight>
                  <a:srgbClr val="FFFF00"/>
                </a:highlight>
              </a:rPr>
              <a:t>are recipient needs (e.g.  challenging behaviors </a:t>
            </a:r>
          </a:p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229D9F-A5A0-4AEF-9178-431EAFFE9D9F}"/>
              </a:ext>
            </a:extLst>
          </p:cNvPr>
          <p:cNvSpPr/>
          <p:nvPr/>
        </p:nvSpPr>
        <p:spPr>
          <a:xfrm>
            <a:off x="746579" y="3223242"/>
            <a:ext cx="1876430" cy="1122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Stressors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BE91A6-71FA-4F9F-B163-98AABE81307D}"/>
              </a:ext>
            </a:extLst>
          </p:cNvPr>
          <p:cNvSpPr/>
          <p:nvPr/>
        </p:nvSpPr>
        <p:spPr>
          <a:xfrm>
            <a:off x="6605776" y="3157620"/>
            <a:ext cx="2309623" cy="112231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Caregiver health/mental health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5C0F6-2E9D-42B9-A331-2D79179A6184}"/>
              </a:ext>
            </a:extLst>
          </p:cNvPr>
          <p:cNvSpPr/>
          <p:nvPr/>
        </p:nvSpPr>
        <p:spPr>
          <a:xfrm>
            <a:off x="4012901" y="2105578"/>
            <a:ext cx="1631157" cy="85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Appraisal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45BA4D-514A-4EE3-AA73-8C392D022373}"/>
              </a:ext>
            </a:extLst>
          </p:cNvPr>
          <p:cNvSpPr/>
          <p:nvPr/>
        </p:nvSpPr>
        <p:spPr>
          <a:xfrm>
            <a:off x="3943228" y="3261737"/>
            <a:ext cx="1792378" cy="914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Coping strategies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C4301B-79F7-48F4-A459-4449992588A5}"/>
              </a:ext>
            </a:extLst>
          </p:cNvPr>
          <p:cNvSpPr/>
          <p:nvPr/>
        </p:nvSpPr>
        <p:spPr>
          <a:xfrm>
            <a:off x="4012901" y="4542542"/>
            <a:ext cx="1631157" cy="80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support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58B4A1-4AA6-4DA3-A0C3-8809E5AB0CE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136471" y="2531169"/>
            <a:ext cx="1876430" cy="79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CA90C5-0394-4DCD-82C1-839E1BCF2287}"/>
              </a:ext>
            </a:extLst>
          </p:cNvPr>
          <p:cNvCxnSpPr>
            <a:cxnSpLocks/>
            <a:stCxn id="12" idx="6"/>
            <a:endCxn id="11" idx="1"/>
          </p:cNvCxnSpPr>
          <p:nvPr/>
        </p:nvCxnSpPr>
        <p:spPr>
          <a:xfrm>
            <a:off x="5644058" y="2531169"/>
            <a:ext cx="1299954" cy="790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73A8D8-AFDB-4B60-B6C2-47214A23722A}"/>
              </a:ext>
            </a:extLst>
          </p:cNvPr>
          <p:cNvCxnSpPr>
            <a:cxnSpLocks/>
          </p:cNvCxnSpPr>
          <p:nvPr/>
        </p:nvCxnSpPr>
        <p:spPr>
          <a:xfrm>
            <a:off x="2578020" y="3687340"/>
            <a:ext cx="1336755" cy="2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16253E-5F84-4432-9DD2-3389819CD0D3}"/>
              </a:ext>
            </a:extLst>
          </p:cNvPr>
          <p:cNvCxnSpPr>
            <a:cxnSpLocks/>
          </p:cNvCxnSpPr>
          <p:nvPr/>
        </p:nvCxnSpPr>
        <p:spPr>
          <a:xfrm flipV="1">
            <a:off x="5667634" y="3696722"/>
            <a:ext cx="1072102" cy="3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B6B57F-D170-4E8F-A974-B07CCB41B2F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578020" y="4067900"/>
            <a:ext cx="1434881" cy="87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F16423-8477-45CC-AE33-A32835157B5F}"/>
              </a:ext>
            </a:extLst>
          </p:cNvPr>
          <p:cNvCxnSpPr>
            <a:cxnSpLocks/>
            <a:stCxn id="14" idx="6"/>
            <a:endCxn id="11" idx="3"/>
          </p:cNvCxnSpPr>
          <p:nvPr/>
        </p:nvCxnSpPr>
        <p:spPr>
          <a:xfrm flipV="1">
            <a:off x="5644058" y="4115575"/>
            <a:ext cx="1299954" cy="82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02966F0-FB47-4EE3-8366-888F89A5B2EF}"/>
              </a:ext>
            </a:extLst>
          </p:cNvPr>
          <p:cNvSpPr/>
          <p:nvPr/>
        </p:nvSpPr>
        <p:spPr>
          <a:xfrm>
            <a:off x="228600" y="1590675"/>
            <a:ext cx="8839200" cy="4981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0829C7-008C-434D-824E-951DABD65FBC}"/>
              </a:ext>
            </a:extLst>
          </p:cNvPr>
          <p:cNvSpPr txBox="1"/>
          <p:nvPr/>
        </p:nvSpPr>
        <p:spPr>
          <a:xfrm>
            <a:off x="342899" y="5646087"/>
            <a:ext cx="6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Contextual factors: Demographics, socioeconomic status, and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D13B5E-A155-44D4-A844-93262E878F8F}"/>
              </a:ext>
            </a:extLst>
          </p:cNvPr>
          <p:cNvSpPr/>
          <p:nvPr/>
        </p:nvSpPr>
        <p:spPr>
          <a:xfrm>
            <a:off x="1834535" y="4683136"/>
            <a:ext cx="1130393" cy="9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highlight>
                  <a:srgbClr val="FFFF00"/>
                </a:highlight>
              </a:rPr>
              <a:t>Caregiver needs (e.g., work interference; family conflict)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151BDE-7DE0-40D8-9D9C-BF6B5492D19D}"/>
              </a:ext>
            </a:extLst>
          </p:cNvPr>
          <p:cNvCxnSpPr>
            <a:cxnSpLocks/>
          </p:cNvCxnSpPr>
          <p:nvPr/>
        </p:nvCxnSpPr>
        <p:spPr>
          <a:xfrm flipH="1">
            <a:off x="987716" y="4301563"/>
            <a:ext cx="274242" cy="468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014DA03-6472-4CA5-BE25-9F4CD5F97030}"/>
              </a:ext>
            </a:extLst>
          </p:cNvPr>
          <p:cNvCxnSpPr>
            <a:cxnSpLocks/>
          </p:cNvCxnSpPr>
          <p:nvPr/>
        </p:nvCxnSpPr>
        <p:spPr>
          <a:xfrm>
            <a:off x="2136471" y="4244661"/>
            <a:ext cx="258321" cy="437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100FBD33-755E-4DE3-ABF8-3839A9103F22}"/>
              </a:ext>
            </a:extLst>
          </p:cNvPr>
          <p:cNvSpPr/>
          <p:nvPr/>
        </p:nvSpPr>
        <p:spPr>
          <a:xfrm>
            <a:off x="423903" y="6015419"/>
            <a:ext cx="8161937" cy="488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Values regarding family responsibility; values toward seeking help from others; and beliefs toward dementia    </a:t>
            </a:r>
          </a:p>
        </p:txBody>
      </p:sp>
    </p:spTree>
    <p:extLst>
      <p:ext uri="{BB962C8B-B14F-4D97-AF65-F5344CB8AC3E}">
        <p14:creationId xmlns:p14="http://schemas.microsoft.com/office/powerpoint/2010/main" val="283868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A1C46-4DC7-08EB-84A6-4660FADA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923"/>
            <a:ext cx="8460926" cy="4147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Primary stressors related to the care recipient: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Activities of daily living (e.g., Eating, dressing, transferring)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Instrumental activities of daily living (E.g., managing finances, using transportation, managing medications)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A2E7E-004C-7183-F1D5-04C5A549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26" y="806237"/>
            <a:ext cx="8229600" cy="527263"/>
          </a:xfrm>
        </p:spPr>
        <p:txBody>
          <a:bodyPr/>
          <a:lstStyle/>
          <a:p>
            <a:r>
              <a:rPr lang="en-US" dirty="0"/>
              <a:t>What comprise stressors? </a:t>
            </a:r>
          </a:p>
        </p:txBody>
      </p:sp>
    </p:spTree>
    <p:extLst>
      <p:ext uri="{BB962C8B-B14F-4D97-AF65-F5344CB8AC3E}">
        <p14:creationId xmlns:p14="http://schemas.microsoft.com/office/powerpoint/2010/main" val="334720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12973</TotalTime>
  <Words>1141</Words>
  <Application>Microsoft Office PowerPoint</Application>
  <PresentationFormat>On-screen Show (4:3)</PresentationFormat>
  <Paragraphs>170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Encode Sans Normal Black</vt:lpstr>
      <vt:lpstr>Lucida Grande</vt:lpstr>
      <vt:lpstr>Arial</vt:lpstr>
      <vt:lpstr>Calibri</vt:lpstr>
      <vt:lpstr>Josefin Sans</vt:lpstr>
      <vt:lpstr>Open Sans</vt:lpstr>
      <vt:lpstr>Raleway</vt:lpstr>
      <vt:lpstr>Times New Roman</vt:lpstr>
      <vt:lpstr>Office Theme</vt:lpstr>
      <vt:lpstr>Supporting Dementia Family Caregiving: Through A Strengths-based Cultural Perspective     Fei Sun (Ph.D., MSW) School of Social Work Michigan State University Town and Gown       April 11,  2023</vt:lpstr>
      <vt:lpstr>Outline   </vt:lpstr>
      <vt:lpstr>PowerPoint Presentation</vt:lpstr>
      <vt:lpstr>1. Background &amp; Significance </vt:lpstr>
      <vt:lpstr>2. Understanding the needs of older adults with dementia or cognitive impairment </vt:lpstr>
      <vt:lpstr>PowerPoint Presentation</vt:lpstr>
      <vt:lpstr>PowerPoint Presentation</vt:lpstr>
      <vt:lpstr>The stress and coping model for dementia caregiving </vt:lpstr>
      <vt:lpstr>What comprise stressors? </vt:lpstr>
      <vt:lpstr>PowerPoint Presentation</vt:lpstr>
      <vt:lpstr>PowerPoint Presentation</vt:lpstr>
      <vt:lpstr>PowerPoint Presentation</vt:lpstr>
      <vt:lpstr>Secondary stressors</vt:lpstr>
      <vt:lpstr>3. Through a strengths-based cultural perspectives     What are positive sides of caregiving? </vt:lpstr>
      <vt:lpstr>PowerPoint Presentation</vt:lpstr>
      <vt:lpstr>PowerPoint Presentation</vt:lpstr>
      <vt:lpstr>Through a cultural perspective: Family values toward elder care</vt:lpstr>
      <vt:lpstr>The stress and coping model for dementia caregiving </vt:lpstr>
      <vt:lpstr>PowerPoint Presentation</vt:lpstr>
      <vt:lpstr>PowerPoint Presentation</vt:lpstr>
      <vt:lpstr>4. Implications for caregivers</vt:lpstr>
      <vt:lpstr>Appraisal, Coping and Support</vt:lpstr>
      <vt:lpstr>Common needs among Dementia Family Caregivers</vt:lpstr>
      <vt:lpstr>Available community supports and resources  </vt:lpstr>
      <vt:lpstr>Local &amp; online resources </vt:lpstr>
      <vt:lpstr>PowerPoint Presentation</vt:lpstr>
      <vt:lpstr>PISTA (Processing inner strengths toward actualization)</vt:lpstr>
      <vt:lpstr>Takeaways</vt:lpstr>
      <vt:lpstr>Thank you !  sunfei@msu.edu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Eric</dc:creator>
  <cp:lastModifiedBy>Christoper Allan Mandayo</cp:lastModifiedBy>
  <cp:revision>200</cp:revision>
  <cp:lastPrinted>2023-04-11T19:56:34Z</cp:lastPrinted>
  <dcterms:created xsi:type="dcterms:W3CDTF">2018-07-09T15:49:10Z</dcterms:created>
  <dcterms:modified xsi:type="dcterms:W3CDTF">2023-09-20T03:09:33Z</dcterms:modified>
</cp:coreProperties>
</file>